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PT Sans"/>
      <p:regular r:id="rId37"/>
      <p:bold r:id="rId38"/>
      <p:italic r:id="rId39"/>
      <p:boldItalic r:id="rId40"/>
    </p:embeddedFont>
    <p:embeddedFont>
      <p:font typeface="Manjari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Manjari-bold.fntdata"/><Relationship Id="rId41" Type="http://schemas.openxmlformats.org/officeDocument/2006/relationships/font" Target="fonts/Manjari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PTSans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PTSans-italic.fntdata"/><Relationship Id="rId16" Type="http://schemas.openxmlformats.org/officeDocument/2006/relationships/slide" Target="slides/slide11.xml"/><Relationship Id="rId38" Type="http://schemas.openxmlformats.org/officeDocument/2006/relationships/font" Target="fonts/PT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eace8e2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9eace8e2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603d307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9603d307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a0c17a5d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a0c17a5d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95981db7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95981db7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a2cb2b9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9a2cb2b9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a0c17a5d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a0c17a5d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9603d307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9603d307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603d307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9603d307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9a2cb2b9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9a2cb2b9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a0c17a5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a0c17a5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3d5b908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3d5b908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a0c17a5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9a0c17a5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9eace8e23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9eace8e23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a0c17a5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a0c17a5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eb43d0c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eb43d0c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9eb43d0c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9eb43d0c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9a2cb2b9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9a2cb2b9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a0c17a5d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9a0c17a5d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27b6566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a27b6566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49f3e5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49f3e5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603d307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9603d307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bb603bc3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bb603bc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bb603bc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bb603bc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bb603bc3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bb603bc3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eace8e2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9eace8e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9a0c17a5d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9a0c17a5d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4" type="subTitle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5" type="title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/>
          <p:nvPr>
            <p:ph idx="6" type="subTitle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7" type="title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/>
          <p:nvPr>
            <p:ph idx="13" type="subTitle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4" type="title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15" type="title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7" type="title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8" type="title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 rot="435347">
            <a:off x="8651302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2" type="body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2" type="title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4" type="title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5" type="title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2" type="title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3" type="title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5" type="title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2" type="title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3" type="title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5"/>
          <p:cNvSpPr txBox="1"/>
          <p:nvPr>
            <p:ph idx="4" type="subTitle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5" type="title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5"/>
          <p:cNvSpPr txBox="1"/>
          <p:nvPr>
            <p:ph idx="8" type="subTitle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6" type="subTitle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8" type="subTitle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9" type="title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13" type="subTitle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14" type="title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26"/>
          <p:cNvSpPr txBox="1"/>
          <p:nvPr>
            <p:ph idx="15" type="subTitle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hasCustomPrompt="1" type="title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hasCustomPrompt="1" idx="2" type="title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hasCustomPrompt="1" idx="4" type="title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title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 flipH="1" rot="435347">
            <a:off x="8605339" y="2807319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arcopolovr.edu.it/sito/downloadAllegatiSito.php?downloadCode=eyJpZEZpbGUiOiI0Mzc1In0=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rect b="b" l="l" r="r" t="t"/>
            <a:pathLst>
              <a:path extrusionOk="0" h="8555" w="25668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1"/>
          <p:cNvSpPr txBox="1"/>
          <p:nvPr>
            <p:ph type="ctrTitle"/>
          </p:nvPr>
        </p:nvSpPr>
        <p:spPr>
          <a:xfrm>
            <a:off x="1495050" y="91113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Il file system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87" name="Google Shape;387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>
            <p:ph idx="1" type="subTitle"/>
          </p:nvPr>
        </p:nvSpPr>
        <p:spPr>
          <a:xfrm>
            <a:off x="1301825" y="2982100"/>
            <a:ext cx="6730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idx="1" type="body"/>
          </p:nvPr>
        </p:nvSpPr>
        <p:spPr>
          <a:xfrm>
            <a:off x="713100" y="115100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Vediamo leggermente più nel dettaglio: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6" name="Google Shape;45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La barra delle applicazioni</a:t>
            </a:r>
            <a:endParaRPr/>
          </a:p>
        </p:txBody>
      </p:sp>
      <p:pic>
        <p:nvPicPr>
          <p:cNvPr id="457" name="Google Shape;457;p40"/>
          <p:cNvPicPr preferRelativeResize="0"/>
          <p:nvPr/>
        </p:nvPicPr>
        <p:blipFill rotWithShape="1">
          <a:blip r:embed="rId3">
            <a:alphaModFix/>
          </a:blip>
          <a:srcRect b="0" l="0" r="68939" t="93337"/>
          <a:stretch/>
        </p:blipFill>
        <p:spPr>
          <a:xfrm>
            <a:off x="263925" y="2895500"/>
            <a:ext cx="47466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0"/>
          <p:cNvPicPr preferRelativeResize="0"/>
          <p:nvPr/>
        </p:nvPicPr>
        <p:blipFill rotWithShape="1">
          <a:blip r:embed="rId3">
            <a:alphaModFix/>
          </a:blip>
          <a:srcRect b="0" l="73350" r="0" t="93337"/>
          <a:stretch/>
        </p:blipFill>
        <p:spPr>
          <a:xfrm>
            <a:off x="4899151" y="2895500"/>
            <a:ext cx="407252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0"/>
          <p:cNvSpPr/>
          <p:nvPr/>
        </p:nvSpPr>
        <p:spPr>
          <a:xfrm>
            <a:off x="366875" y="1718813"/>
            <a:ext cx="1716300" cy="10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Pulsante start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Permette di accedere a tutte le funzioni del PC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720000" y="3837450"/>
            <a:ext cx="1887900" cy="101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Barra di ricerca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Permette di cercare files, applicazioni e altre risorse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2120025" y="1740875"/>
            <a:ext cx="2890500" cy="105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Programmi appuntati e aperti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Possono essere modificati, e sono delle scorciatoie per aprire più velocemente i programmi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7152625" y="309575"/>
            <a:ext cx="1887900" cy="8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Pannello notifiche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Apre il (indovinate?) pannello notifiche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7147350" y="3649775"/>
            <a:ext cx="1968300" cy="8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njari"/>
                <a:ea typeface="Manjari"/>
                <a:cs typeface="Manjari"/>
                <a:sym typeface="Manjari"/>
              </a:rPr>
              <a:t>Impostazioni tastiera</a:t>
            </a:r>
            <a:endParaRPr b="1" sz="12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Lingua della tastiera e tastiera virtuale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4899150" y="1153175"/>
            <a:ext cx="2248200" cy="8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Icone programmi attivi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Icone di (alcuni dei) programmi attivi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5991450" y="2146488"/>
            <a:ext cx="1887900" cy="74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Icona connessione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Apre il pannello delle connessioni di rete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3112788" y="3609250"/>
            <a:ext cx="2048700" cy="84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Icona dispositivi USB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Gestisce i dispositivi collegati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67" name="Google Shape;467;p40"/>
          <p:cNvCxnSpPr/>
          <p:nvPr/>
        </p:nvCxnSpPr>
        <p:spPr>
          <a:xfrm flipH="1">
            <a:off x="441825" y="2789150"/>
            <a:ext cx="78000" cy="38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0"/>
          <p:cNvCxnSpPr/>
          <p:nvPr/>
        </p:nvCxnSpPr>
        <p:spPr>
          <a:xfrm rot="10800000">
            <a:off x="805625" y="3458901"/>
            <a:ext cx="321300" cy="35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40"/>
          <p:cNvCxnSpPr>
            <a:stCxn id="461" idx="2"/>
            <a:endCxn id="470" idx="0"/>
          </p:cNvCxnSpPr>
          <p:nvPr/>
        </p:nvCxnSpPr>
        <p:spPr>
          <a:xfrm flipH="1">
            <a:off x="2096775" y="2799875"/>
            <a:ext cx="1468500" cy="36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40"/>
          <p:cNvCxnSpPr>
            <a:stCxn id="465" idx="2"/>
          </p:cNvCxnSpPr>
          <p:nvPr/>
        </p:nvCxnSpPr>
        <p:spPr>
          <a:xfrm flipH="1">
            <a:off x="6589500" y="2892288"/>
            <a:ext cx="345900" cy="30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0"/>
          <p:cNvCxnSpPr>
            <a:stCxn id="466" idx="3"/>
          </p:cNvCxnSpPr>
          <p:nvPr/>
        </p:nvCxnSpPr>
        <p:spPr>
          <a:xfrm flipH="1" rot="10800000">
            <a:off x="5161488" y="3437650"/>
            <a:ext cx="1144800" cy="59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0"/>
          <p:cNvCxnSpPr>
            <a:stCxn id="463" idx="0"/>
            <a:endCxn id="474" idx="3"/>
          </p:cNvCxnSpPr>
          <p:nvPr/>
        </p:nvCxnSpPr>
        <p:spPr>
          <a:xfrm rot="10800000">
            <a:off x="8046900" y="3314975"/>
            <a:ext cx="84600" cy="33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40"/>
          <p:cNvCxnSpPr>
            <a:stCxn id="462" idx="2"/>
          </p:cNvCxnSpPr>
          <p:nvPr/>
        </p:nvCxnSpPr>
        <p:spPr>
          <a:xfrm>
            <a:off x="8096575" y="1153175"/>
            <a:ext cx="593100" cy="198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40"/>
          <p:cNvCxnSpPr>
            <a:stCxn id="464" idx="2"/>
            <a:endCxn id="477" idx="0"/>
          </p:cNvCxnSpPr>
          <p:nvPr/>
        </p:nvCxnSpPr>
        <p:spPr>
          <a:xfrm flipH="1">
            <a:off x="5842350" y="1996775"/>
            <a:ext cx="180900" cy="116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0"/>
          <p:cNvSpPr/>
          <p:nvPr/>
        </p:nvSpPr>
        <p:spPr>
          <a:xfrm>
            <a:off x="1000700" y="3161900"/>
            <a:ext cx="2192100" cy="30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5545800" y="3161900"/>
            <a:ext cx="593100" cy="30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7639675" y="1916975"/>
            <a:ext cx="1267800" cy="45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(Data e) ora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79" name="Google Shape;479;p40"/>
          <p:cNvCxnSpPr>
            <a:stCxn id="478" idx="2"/>
          </p:cNvCxnSpPr>
          <p:nvPr/>
        </p:nvCxnSpPr>
        <p:spPr>
          <a:xfrm flipH="1">
            <a:off x="8218975" y="2373575"/>
            <a:ext cx="54600" cy="84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0"/>
          <p:cNvSpPr/>
          <p:nvPr/>
        </p:nvSpPr>
        <p:spPr>
          <a:xfrm>
            <a:off x="7386000" y="3161900"/>
            <a:ext cx="660900" cy="30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5767575" y="4370900"/>
            <a:ext cx="1777800" cy="74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jari"/>
                <a:ea typeface="Manjari"/>
                <a:cs typeface="Manjari"/>
                <a:sym typeface="Manjari"/>
              </a:rPr>
              <a:t>Icona volume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Gestisce volume e periferiche audio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81" name="Google Shape;481;p40"/>
          <p:cNvCxnSpPr>
            <a:stCxn id="480" idx="0"/>
          </p:cNvCxnSpPr>
          <p:nvPr/>
        </p:nvCxnSpPr>
        <p:spPr>
          <a:xfrm flipH="1" rot="10800000">
            <a:off x="6656475" y="3456500"/>
            <a:ext cx="583800" cy="91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40"/>
          <p:cNvSpPr/>
          <p:nvPr/>
        </p:nvSpPr>
        <p:spPr>
          <a:xfrm>
            <a:off x="3739575" y="4366925"/>
            <a:ext cx="2028000" cy="65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anjari"/>
                <a:ea typeface="Manjari"/>
                <a:cs typeface="Manjari"/>
                <a:sym typeface="Manjari"/>
              </a:rPr>
              <a:t>Batteria</a:t>
            </a:r>
            <a:endParaRPr b="1" sz="11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Gestisce risparmio energetico e batteria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83" name="Google Shape;483;p40"/>
          <p:cNvCxnSpPr/>
          <p:nvPr/>
        </p:nvCxnSpPr>
        <p:spPr>
          <a:xfrm flipH="1" rot="10800000">
            <a:off x="5353815" y="3375500"/>
            <a:ext cx="1631100" cy="100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idx="1" type="body"/>
          </p:nvPr>
        </p:nvSpPr>
        <p:spPr>
          <a:xfrm>
            <a:off x="713100" y="115100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Per accedere alle impostazioni: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Impostazioni</a:t>
            </a:r>
            <a:endParaRPr/>
          </a:p>
        </p:txBody>
      </p:sp>
      <p:pic>
        <p:nvPicPr>
          <p:cNvPr id="490" name="Google Shape;4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75" y="1607600"/>
            <a:ext cx="2159030" cy="3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200" y="1740875"/>
            <a:ext cx="4785601" cy="29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/>
          <p:nvPr/>
        </p:nvSpPr>
        <p:spPr>
          <a:xfrm>
            <a:off x="48850" y="3186975"/>
            <a:ext cx="17799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1. </a:t>
            </a:r>
            <a:r>
              <a:rPr lang="en">
                <a:latin typeface="Manjari"/>
                <a:ea typeface="Manjari"/>
                <a:cs typeface="Manjari"/>
                <a:sym typeface="Manjari"/>
              </a:rPr>
              <a:t>Click su p</a:t>
            </a:r>
            <a:r>
              <a:rPr lang="en">
                <a:latin typeface="Manjari"/>
                <a:ea typeface="Manjari"/>
                <a:cs typeface="Manjari"/>
                <a:sym typeface="Manjari"/>
              </a:rPr>
              <a:t>ulsante start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93" name="Google Shape;493;p41"/>
          <p:cNvCxnSpPr>
            <a:stCxn id="492" idx="2"/>
          </p:cNvCxnSpPr>
          <p:nvPr/>
        </p:nvCxnSpPr>
        <p:spPr>
          <a:xfrm>
            <a:off x="938800" y="4005075"/>
            <a:ext cx="419400" cy="67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4" name="Google Shape;494;p41"/>
          <p:cNvSpPr/>
          <p:nvPr/>
        </p:nvSpPr>
        <p:spPr>
          <a:xfrm>
            <a:off x="1949350" y="2368875"/>
            <a:ext cx="17799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r>
              <a:rPr lang="en">
                <a:latin typeface="Manjari"/>
                <a:ea typeface="Manjari"/>
                <a:cs typeface="Manjari"/>
                <a:sym typeface="Manjari"/>
              </a:rPr>
              <a:t>. Click su Impostazioni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95" name="Google Shape;495;p41"/>
          <p:cNvCxnSpPr>
            <a:stCxn id="494" idx="2"/>
          </p:cNvCxnSpPr>
          <p:nvPr/>
        </p:nvCxnSpPr>
        <p:spPr>
          <a:xfrm flipH="1">
            <a:off x="2086600" y="3186975"/>
            <a:ext cx="752700" cy="113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2</a:t>
            </a:r>
            <a:r>
              <a:rPr lang="en" sz="7400"/>
              <a:t>. Gestione dei files</a:t>
            </a:r>
            <a:endParaRPr sz="7400"/>
          </a:p>
        </p:txBody>
      </p:sp>
      <p:sp>
        <p:nvSpPr>
          <p:cNvPr id="501" name="Google Shape;501;p42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Il file system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775" y="2046575"/>
            <a:ext cx="5580426" cy="27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3"/>
          <p:cNvSpPr/>
          <p:nvPr/>
        </p:nvSpPr>
        <p:spPr>
          <a:xfrm>
            <a:off x="1484850" y="1327925"/>
            <a:ext cx="61743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1. Sulla barra di ricerca in basso a sinistra, digitiamo “Esplora risorse” e apriamo la prima opzione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Il file system</a:t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4554050" y="1278100"/>
            <a:ext cx="3323100" cy="32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A sinistra troviamo </a:t>
            </a:r>
            <a:r>
              <a:rPr b="1" lang="en">
                <a:latin typeface="Manjari"/>
                <a:ea typeface="Manjari"/>
                <a:cs typeface="Manjari"/>
                <a:sym typeface="Manjari"/>
              </a:rPr>
              <a:t>l’albero del file system</a:t>
            </a:r>
            <a:r>
              <a:rPr lang="en">
                <a:latin typeface="Manjari"/>
                <a:ea typeface="Manjari"/>
                <a:cs typeface="Manjari"/>
                <a:sym typeface="Manjari"/>
              </a:rPr>
              <a:t>, che ci mostra in maniera sintetica la struttura dei files nel pc.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Possiamo usare questo pannello per navigare velocemente fra le cartelle dell’intero PC.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16" name="Google Shape;516;p44"/>
          <p:cNvPicPr preferRelativeResize="0"/>
          <p:nvPr/>
        </p:nvPicPr>
        <p:blipFill rotWithShape="1">
          <a:blip r:embed="rId3">
            <a:alphaModFix/>
          </a:blip>
          <a:srcRect b="0" l="0" r="0" t="3232"/>
          <a:stretch/>
        </p:blipFill>
        <p:spPr>
          <a:xfrm>
            <a:off x="1017250" y="1278100"/>
            <a:ext cx="3028950" cy="35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Creiamo la nostra prima cartella!!!</a:t>
            </a:r>
            <a:endParaRPr/>
          </a:p>
        </p:txBody>
      </p:sp>
      <p:pic>
        <p:nvPicPr>
          <p:cNvPr id="522" name="Google Shape;5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50" y="1275133"/>
            <a:ext cx="3646476" cy="347309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/>
          <p:nvPr/>
        </p:nvSpPr>
        <p:spPr>
          <a:xfrm>
            <a:off x="4990650" y="1360425"/>
            <a:ext cx="34335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1. Click destro in un qualunque punto libero del desktop o di Esplora Risorse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4997400" y="2162700"/>
            <a:ext cx="34335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2. Click sinistro su “Nuovo”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4997400" y="2964975"/>
            <a:ext cx="3433500" cy="49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3. Click sinistro su “Cartella”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26" name="Google Shape;526;p45"/>
          <p:cNvCxnSpPr>
            <a:stCxn id="523" idx="1"/>
          </p:cNvCxnSpPr>
          <p:nvPr/>
        </p:nvCxnSpPr>
        <p:spPr>
          <a:xfrm rot="10800000">
            <a:off x="2915850" y="1438875"/>
            <a:ext cx="2074800" cy="23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45"/>
          <p:cNvCxnSpPr>
            <a:stCxn id="524" idx="1"/>
          </p:cNvCxnSpPr>
          <p:nvPr/>
        </p:nvCxnSpPr>
        <p:spPr>
          <a:xfrm flipH="1">
            <a:off x="1560000" y="2479350"/>
            <a:ext cx="3437400" cy="144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45"/>
          <p:cNvCxnSpPr>
            <a:stCxn id="525" idx="1"/>
          </p:cNvCxnSpPr>
          <p:nvPr/>
        </p:nvCxnSpPr>
        <p:spPr>
          <a:xfrm rot="10800000">
            <a:off x="3498600" y="2290575"/>
            <a:ext cx="1498800" cy="92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5"/>
          <p:cNvSpPr/>
          <p:nvPr/>
        </p:nvSpPr>
        <p:spPr>
          <a:xfrm>
            <a:off x="5370000" y="4015750"/>
            <a:ext cx="30609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I menu che si creano col click destro sono detti “menu a tendina”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Creiamo la nostra prima cartella!!!</a:t>
            </a:r>
            <a:endParaRPr/>
          </a:p>
        </p:txBody>
      </p:sp>
      <p:sp>
        <p:nvSpPr>
          <p:cNvPr id="535" name="Google Shape;535;p46"/>
          <p:cNvSpPr/>
          <p:nvPr/>
        </p:nvSpPr>
        <p:spPr>
          <a:xfrm>
            <a:off x="4206100" y="1630638"/>
            <a:ext cx="34335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1. Digitare sulla tastiera il nome desiderato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36" name="Google Shape;5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025" y="1502150"/>
            <a:ext cx="14859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6"/>
          <p:cNvSpPr/>
          <p:nvPr/>
        </p:nvSpPr>
        <p:spPr>
          <a:xfrm>
            <a:off x="4206100" y="2511813"/>
            <a:ext cx="34335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2. Premere invio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25" y="3306250"/>
            <a:ext cx="158115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6"/>
          <p:cNvSpPr/>
          <p:nvPr/>
        </p:nvSpPr>
        <p:spPr>
          <a:xfrm>
            <a:off x="4206100" y="3532533"/>
            <a:ext cx="3433500" cy="102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Se avete sbagliato a digitare, potete fare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jari"/>
              <a:buAutoNum type="arabicPeriod"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Click destro sulla cartella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jari"/>
              <a:buAutoNum type="arabicPeriod"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Rinomina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idx="1" type="body"/>
          </p:nvPr>
        </p:nvSpPr>
        <p:spPr>
          <a:xfrm>
            <a:off x="713100" y="115100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Vediamo le sue parti principali: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5" name="Google Shape;54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Le finestre: esplora risorse</a:t>
            </a:r>
            <a:endParaRPr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375" y="1607600"/>
            <a:ext cx="4150456" cy="32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7"/>
          <p:cNvSpPr/>
          <p:nvPr/>
        </p:nvSpPr>
        <p:spPr>
          <a:xfrm>
            <a:off x="7163625" y="1429950"/>
            <a:ext cx="1336500" cy="3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Chiudi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5851800" y="2703725"/>
            <a:ext cx="214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Massimizza on/off </a:t>
            </a:r>
            <a:br>
              <a:rPr lang="en"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latin typeface="Manjari"/>
                <a:ea typeface="Manjari"/>
                <a:cs typeface="Manjari"/>
                <a:sym typeface="Manjari"/>
              </a:rPr>
              <a:t>(=schermo intero) 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3499500" y="2929050"/>
            <a:ext cx="2145000" cy="8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Minimizza</a:t>
            </a:r>
            <a:br>
              <a:rPr lang="en"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latin typeface="Manjari"/>
                <a:ea typeface="Manjari"/>
                <a:cs typeface="Manjari"/>
                <a:sym typeface="Manjari"/>
              </a:rPr>
              <a:t>= manda in background nella barra delle applicazioni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513225" y="2194975"/>
            <a:ext cx="2145000" cy="3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Nome della finestra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51" name="Google Shape;551;p47"/>
          <p:cNvCxnSpPr>
            <a:stCxn id="550" idx="0"/>
          </p:cNvCxnSpPr>
          <p:nvPr/>
        </p:nvCxnSpPr>
        <p:spPr>
          <a:xfrm flipH="1" rot="10800000">
            <a:off x="1585725" y="1707775"/>
            <a:ext cx="1105800" cy="48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7"/>
          <p:cNvCxnSpPr>
            <a:stCxn id="549" idx="0"/>
          </p:cNvCxnSpPr>
          <p:nvPr/>
        </p:nvCxnSpPr>
        <p:spPr>
          <a:xfrm flipH="1" rot="10800000">
            <a:off x="4572000" y="1763850"/>
            <a:ext cx="1279800" cy="1165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47"/>
          <p:cNvCxnSpPr>
            <a:stCxn id="547" idx="1"/>
          </p:cNvCxnSpPr>
          <p:nvPr/>
        </p:nvCxnSpPr>
        <p:spPr>
          <a:xfrm flipH="1">
            <a:off x="6557625" y="1596900"/>
            <a:ext cx="606000" cy="11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7"/>
          <p:cNvCxnSpPr/>
          <p:nvPr/>
        </p:nvCxnSpPr>
        <p:spPr>
          <a:xfrm rot="10800000">
            <a:off x="6199200" y="1763825"/>
            <a:ext cx="725100" cy="9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7"/>
          <p:cNvCxnSpPr/>
          <p:nvPr/>
        </p:nvCxnSpPr>
        <p:spPr>
          <a:xfrm rot="10800000">
            <a:off x="6154364" y="1763825"/>
            <a:ext cx="725100" cy="939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Comprimere una cartella</a:t>
            </a:r>
            <a:endParaRPr/>
          </a:p>
        </p:txBody>
      </p:sp>
      <p:pic>
        <p:nvPicPr>
          <p:cNvPr id="561" name="Google Shape;5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75" y="1158775"/>
            <a:ext cx="45557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Primo mini compito</a:t>
            </a:r>
            <a:endParaRPr sz="9200"/>
          </a:p>
        </p:txBody>
      </p:sp>
      <p:sp>
        <p:nvSpPr>
          <p:cNvPr id="567" name="Google Shape;567;p49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9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Valutazione del laboratorio</a:t>
            </a:r>
            <a:endParaRPr/>
          </a:p>
        </p:txBody>
      </p:sp>
      <p:sp>
        <p:nvSpPr>
          <p:cNvPr id="394" name="Google Shape;394;p32"/>
          <p:cNvSpPr txBox="1"/>
          <p:nvPr>
            <p:ph idx="1" type="body"/>
          </p:nvPr>
        </p:nvSpPr>
        <p:spPr>
          <a:xfrm>
            <a:off x="881748" y="1183400"/>
            <a:ext cx="73905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Ogni laboratorio vi assegnerò uno o più compiti da consegnare su classroom.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Io vi consiglio di caricarli e svolgerli direttamente in classe, ma se non riuscite potete farlo anche da casa </a:t>
            </a:r>
            <a:r>
              <a:rPr b="1" lang="en" sz="1900"/>
              <a:t>entro e non oltre la domenica successiva.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chemeClr val="lt2"/>
                </a:highlight>
              </a:rPr>
              <a:t>Ciascun compito verrà valutato in presenza e correttezza, e sommerò i risultati di tutti i compiti per assegnarvi un voto di laboratorio.</a:t>
            </a:r>
            <a:endParaRPr b="1" sz="19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PRIMO ESERCIZIO</a:t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783400" y="1753400"/>
            <a:ext cx="4174200" cy="22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jari"/>
              <a:buAutoNum type="arabicPeriod"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Creiamo una cartella chiamata “1 NOME COGNOME” (con il vostro dato), e all’interno ricreiamo la struttura mostrata a sinistra.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anjari"/>
              <a:buAutoNum type="arabicPeriod"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Comprimiamo il risultato.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Manjari"/>
              <a:buAutoNum type="arabicPeriod"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Carichiamo il risultato su Classroom, nel primo homework!!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450" y="1927138"/>
            <a:ext cx="32194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CARICAMENTO PRIMO ESERCIZIO</a:t>
            </a:r>
            <a:endParaRPr/>
          </a:p>
        </p:txBody>
      </p:sp>
      <p:sp>
        <p:nvSpPr>
          <p:cNvPr id="581" name="Google Shape;581;p51"/>
          <p:cNvSpPr/>
          <p:nvPr/>
        </p:nvSpPr>
        <p:spPr>
          <a:xfrm>
            <a:off x="1199400" y="1898675"/>
            <a:ext cx="6745200" cy="224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anjari"/>
              <a:buAutoNum type="arabicPeriod"/>
            </a:pPr>
            <a:r>
              <a:rPr lang="en" sz="1900">
                <a:latin typeface="Manjari"/>
                <a:ea typeface="Manjari"/>
                <a:cs typeface="Manjari"/>
                <a:sym typeface="Manjari"/>
              </a:rPr>
              <a:t>Aprite Google Chrome</a:t>
            </a:r>
            <a:endParaRPr sz="1900">
              <a:latin typeface="Manjari"/>
              <a:ea typeface="Manjari"/>
              <a:cs typeface="Manjari"/>
              <a:sym typeface="Manjari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Manjari"/>
              <a:buAutoNum type="arabicPeriod"/>
            </a:pPr>
            <a:r>
              <a:rPr lang="en" sz="1900">
                <a:latin typeface="Manjari"/>
                <a:ea typeface="Manjari"/>
                <a:cs typeface="Manjari"/>
                <a:sym typeface="Manjari"/>
              </a:rPr>
              <a:t>Collegatevi a Classroom e fate l’accesso</a:t>
            </a:r>
            <a:endParaRPr sz="1900">
              <a:latin typeface="Manjari"/>
              <a:ea typeface="Manjari"/>
              <a:cs typeface="Manjari"/>
              <a:sym typeface="Manjari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Font typeface="Manjari"/>
              <a:buAutoNum type="arabicPeriod"/>
            </a:pPr>
            <a:r>
              <a:rPr lang="en" sz="1900">
                <a:latin typeface="Manjari"/>
                <a:ea typeface="Manjari"/>
                <a:cs typeface="Manjari"/>
                <a:sym typeface="Manjari"/>
              </a:rPr>
              <a:t>Nella sezione homework, selezionate il primo homework e caricate il file .zip che avete creato.</a:t>
            </a:r>
            <a:endParaRPr sz="19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2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Momento gara!! :)</a:t>
            </a:r>
            <a:endParaRPr sz="9200"/>
          </a:p>
        </p:txBody>
      </p:sp>
      <p:sp>
        <p:nvSpPr>
          <p:cNvPr id="587" name="Google Shape;587;p52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2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idx="1" type="body"/>
          </p:nvPr>
        </p:nvSpPr>
        <p:spPr>
          <a:xfrm>
            <a:off x="763650" y="150375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browser, come vedremo in classe, è un software applicativo che ci permette di navigare in rete e visitare siti web. Per esempio, proviamo ad aprire Edge: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4" name="Google Shape;59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Aprire il browser</a:t>
            </a:r>
            <a:endParaRPr/>
          </a:p>
        </p:txBody>
      </p:sp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750" y="2215450"/>
            <a:ext cx="3356749" cy="27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3"/>
          <p:cNvSpPr/>
          <p:nvPr/>
        </p:nvSpPr>
        <p:spPr>
          <a:xfrm>
            <a:off x="1471825" y="4039400"/>
            <a:ext cx="456600" cy="45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anjari"/>
                <a:ea typeface="Manjari"/>
                <a:cs typeface="Manjari"/>
                <a:sym typeface="Manjari"/>
              </a:rPr>
              <a:t>1</a:t>
            </a:r>
            <a:endParaRPr b="1" sz="22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97" name="Google Shape;597;p53"/>
          <p:cNvCxnSpPr>
            <a:stCxn id="596" idx="5"/>
          </p:cNvCxnSpPr>
          <p:nvPr/>
        </p:nvCxnSpPr>
        <p:spPr>
          <a:xfrm>
            <a:off x="1861557" y="4429132"/>
            <a:ext cx="979500" cy="50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53"/>
          <p:cNvSpPr/>
          <p:nvPr/>
        </p:nvSpPr>
        <p:spPr>
          <a:xfrm>
            <a:off x="1557450" y="2966438"/>
            <a:ext cx="456600" cy="45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anjari"/>
                <a:ea typeface="Manjari"/>
                <a:cs typeface="Manjari"/>
                <a:sym typeface="Manjari"/>
              </a:rPr>
              <a:t>3</a:t>
            </a:r>
            <a:endParaRPr b="1" sz="22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99" name="Google Shape;599;p53"/>
          <p:cNvCxnSpPr/>
          <p:nvPr/>
        </p:nvCxnSpPr>
        <p:spPr>
          <a:xfrm flipH="1" rot="10800000">
            <a:off x="2014057" y="2765407"/>
            <a:ext cx="1005300" cy="42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3"/>
          <p:cNvSpPr/>
          <p:nvPr/>
        </p:nvSpPr>
        <p:spPr>
          <a:xfrm>
            <a:off x="6640850" y="2878100"/>
            <a:ext cx="18672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2. Digitiamo “edge”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01" name="Google Shape;601;p53"/>
          <p:cNvCxnSpPr>
            <a:stCxn id="600" idx="1"/>
          </p:cNvCxnSpPr>
          <p:nvPr/>
        </p:nvCxnSpPr>
        <p:spPr>
          <a:xfrm flipH="1">
            <a:off x="3342050" y="3194750"/>
            <a:ext cx="3298800" cy="157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 il browser</a:t>
            </a:r>
            <a:endParaRPr/>
          </a:p>
        </p:txBody>
      </p:sp>
      <p:pic>
        <p:nvPicPr>
          <p:cNvPr id="607" name="Google Shape;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63" y="1890075"/>
            <a:ext cx="5355072" cy="28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4"/>
          <p:cNvSpPr/>
          <p:nvPr/>
        </p:nvSpPr>
        <p:spPr>
          <a:xfrm>
            <a:off x="5156850" y="2814100"/>
            <a:ext cx="3632700" cy="7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Barra di ricerca: qui possiamo inserire delle parole per cercare un sito, oppure direttamente l’indirizzo di un sito.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5759775" y="966800"/>
            <a:ext cx="1784700" cy="4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Impostazioni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56175" y="1676425"/>
            <a:ext cx="1784700" cy="4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Scheda corrente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1" name="Google Shape;611;p54"/>
          <p:cNvSpPr/>
          <p:nvPr/>
        </p:nvSpPr>
        <p:spPr>
          <a:xfrm>
            <a:off x="3271950" y="1134375"/>
            <a:ext cx="1784700" cy="4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Nuova scheda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3209000" y="2960950"/>
            <a:ext cx="1784700" cy="4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Preferiti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13" name="Google Shape;613;p54"/>
          <p:cNvCxnSpPr>
            <a:stCxn id="610" idx="3"/>
          </p:cNvCxnSpPr>
          <p:nvPr/>
        </p:nvCxnSpPr>
        <p:spPr>
          <a:xfrm>
            <a:off x="1840875" y="1907425"/>
            <a:ext cx="332400" cy="3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54"/>
          <p:cNvSpPr/>
          <p:nvPr/>
        </p:nvSpPr>
        <p:spPr>
          <a:xfrm>
            <a:off x="1369875" y="3075425"/>
            <a:ext cx="1784700" cy="4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“Torna alla pagina precedente”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15" name="Google Shape;615;p54"/>
          <p:cNvCxnSpPr>
            <a:stCxn id="614" idx="0"/>
          </p:cNvCxnSpPr>
          <p:nvPr/>
        </p:nvCxnSpPr>
        <p:spPr>
          <a:xfrm rot="10800000">
            <a:off x="2028525" y="2142125"/>
            <a:ext cx="233700" cy="933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54"/>
          <p:cNvCxnSpPr>
            <a:stCxn id="612" idx="0"/>
          </p:cNvCxnSpPr>
          <p:nvPr/>
        </p:nvCxnSpPr>
        <p:spPr>
          <a:xfrm rot="10800000">
            <a:off x="3665150" y="2264350"/>
            <a:ext cx="436200" cy="696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54"/>
          <p:cNvCxnSpPr>
            <a:stCxn id="608" idx="0"/>
          </p:cNvCxnSpPr>
          <p:nvPr/>
        </p:nvCxnSpPr>
        <p:spPr>
          <a:xfrm rot="10800000">
            <a:off x="3909900" y="2064100"/>
            <a:ext cx="3063300" cy="750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4"/>
          <p:cNvCxnSpPr>
            <a:stCxn id="611" idx="2"/>
          </p:cNvCxnSpPr>
          <p:nvPr/>
        </p:nvCxnSpPr>
        <p:spPr>
          <a:xfrm flipH="1">
            <a:off x="3219600" y="1596375"/>
            <a:ext cx="944700" cy="33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54"/>
          <p:cNvCxnSpPr>
            <a:stCxn id="609" idx="2"/>
          </p:cNvCxnSpPr>
          <p:nvPr/>
        </p:nvCxnSpPr>
        <p:spPr>
          <a:xfrm>
            <a:off x="6652125" y="1428800"/>
            <a:ext cx="319500" cy="59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Fare uno screenshot</a:t>
            </a:r>
            <a:endParaRPr/>
          </a:p>
        </p:txBody>
      </p:sp>
      <p:pic>
        <p:nvPicPr>
          <p:cNvPr id="625" name="Google Shape;6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55" y="1084433"/>
            <a:ext cx="3266858" cy="124548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5"/>
          <p:cNvSpPr/>
          <p:nvPr/>
        </p:nvSpPr>
        <p:spPr>
          <a:xfrm>
            <a:off x="5467184" y="2033530"/>
            <a:ext cx="244200" cy="19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5206659" y="1810149"/>
            <a:ext cx="450600" cy="19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5767789" y="1576216"/>
            <a:ext cx="244200" cy="23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29" name="Google Shape;6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697" y="2329930"/>
            <a:ext cx="1473899" cy="1249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55"/>
          <p:cNvCxnSpPr>
            <a:stCxn id="631" idx="3"/>
            <a:endCxn id="625" idx="1"/>
          </p:cNvCxnSpPr>
          <p:nvPr/>
        </p:nvCxnSpPr>
        <p:spPr>
          <a:xfrm>
            <a:off x="3690300" y="1592875"/>
            <a:ext cx="1473900" cy="11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55"/>
          <p:cNvSpPr/>
          <p:nvPr/>
        </p:nvSpPr>
        <p:spPr>
          <a:xfrm>
            <a:off x="573300" y="1276225"/>
            <a:ext cx="31170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1.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Premiamo questa combinazione di tasti: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Windows + Shift + S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32" name="Google Shape;632;p55"/>
          <p:cNvSpPr/>
          <p:nvPr/>
        </p:nvSpPr>
        <p:spPr>
          <a:xfrm>
            <a:off x="573300" y="2168025"/>
            <a:ext cx="3117000" cy="63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2.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Trascinate la parte di schermo che volete catturare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33" name="Google Shape;633;p55"/>
          <p:cNvSpPr/>
          <p:nvPr/>
        </p:nvSpPr>
        <p:spPr>
          <a:xfrm>
            <a:off x="573300" y="3021650"/>
            <a:ext cx="3117000" cy="772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3.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Per modificare lo screenshot , clicchiamo sulla notifica che compare in basso a destra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34" name="Google Shape;634;p55"/>
          <p:cNvCxnSpPr>
            <a:stCxn id="633" idx="3"/>
            <a:endCxn id="629" idx="1"/>
          </p:cNvCxnSpPr>
          <p:nvPr/>
        </p:nvCxnSpPr>
        <p:spPr>
          <a:xfrm flipH="1" rot="10800000">
            <a:off x="3690300" y="2954600"/>
            <a:ext cx="764400" cy="45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5" name="Google Shape;63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099" y="2990150"/>
            <a:ext cx="3266874" cy="1998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55"/>
          <p:cNvCxnSpPr/>
          <p:nvPr/>
        </p:nvCxnSpPr>
        <p:spPr>
          <a:xfrm flipH="1" rot="10800000">
            <a:off x="3651250" y="3169402"/>
            <a:ext cx="4852500" cy="1283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55"/>
          <p:cNvSpPr/>
          <p:nvPr/>
        </p:nvSpPr>
        <p:spPr>
          <a:xfrm>
            <a:off x="8539209" y="3071605"/>
            <a:ext cx="244200" cy="19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38" name="Google Shape;638;p55"/>
          <p:cNvCxnSpPr/>
          <p:nvPr/>
        </p:nvCxnSpPr>
        <p:spPr>
          <a:xfrm flipH="1" rot="10800000">
            <a:off x="3686539" y="3213750"/>
            <a:ext cx="4852500" cy="128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55"/>
          <p:cNvSpPr/>
          <p:nvPr/>
        </p:nvSpPr>
        <p:spPr>
          <a:xfrm>
            <a:off x="573300" y="3951625"/>
            <a:ext cx="3117000" cy="103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4.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Salviamo il nostro screenshot cliccando sull’icona “Salva” e scegliendo nome e percorso di salvataggio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 txBox="1"/>
          <p:nvPr>
            <p:ph idx="1" type="body"/>
          </p:nvPr>
        </p:nvSpPr>
        <p:spPr>
          <a:xfrm>
            <a:off x="763650" y="150375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Collegatevi a questo sito ed eseguite il test: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5" name="Google Shape;64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SECONDO ESERCIZIO</a:t>
            </a:r>
            <a:endParaRPr/>
          </a:p>
        </p:txBody>
      </p:sp>
      <p:sp>
        <p:nvSpPr>
          <p:cNvPr id="646" name="Google Shape;646;p56"/>
          <p:cNvSpPr txBox="1"/>
          <p:nvPr/>
        </p:nvSpPr>
        <p:spPr>
          <a:xfrm>
            <a:off x="608450" y="2194638"/>
            <a:ext cx="8258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hlink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https://ww.ratatype.it/typing-test/it/</a:t>
            </a:r>
            <a:endParaRPr sz="3700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56"/>
          <p:cNvSpPr txBox="1"/>
          <p:nvPr>
            <p:ph idx="1" type="body"/>
          </p:nvPr>
        </p:nvSpPr>
        <p:spPr>
          <a:xfrm>
            <a:off x="763650" y="3306175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Fate uno screenshot al risultato e caricatelo sul secondo compito di Classroom.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00" y="152400"/>
            <a:ext cx="64175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1. </a:t>
            </a:r>
            <a:r>
              <a:rPr lang="en" sz="7400"/>
              <a:t>Ambiente   </a:t>
            </a:r>
            <a:br>
              <a:rPr lang="en" sz="7400"/>
            </a:br>
            <a:r>
              <a:rPr lang="en" sz="7400"/>
              <a:t>    Windows</a:t>
            </a:r>
            <a:endParaRPr sz="7400"/>
          </a:p>
        </p:txBody>
      </p:sp>
      <p:sp>
        <p:nvSpPr>
          <p:cNvPr id="400" name="Google Shape;400;p33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>
            <p:ph idx="1" type="body"/>
          </p:nvPr>
        </p:nvSpPr>
        <p:spPr>
          <a:xfrm>
            <a:off x="713100" y="1151000"/>
            <a:ext cx="7616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Vediamo le sue parti principali: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Il desktop</a:t>
            </a:r>
            <a:endParaRPr/>
          </a:p>
        </p:txBody>
      </p:sp>
      <p:pic>
        <p:nvPicPr>
          <p:cNvPr id="408" name="Google Shape;4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50" y="1607600"/>
            <a:ext cx="5744179" cy="32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/>
          <p:nvPr/>
        </p:nvSpPr>
        <p:spPr>
          <a:xfrm>
            <a:off x="4277500" y="4168250"/>
            <a:ext cx="2438100" cy="3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Barra delle applicazioni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408825" y="2678225"/>
            <a:ext cx="2151600" cy="50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Icone</a:t>
            </a:r>
            <a:endParaRPr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(file, collegamenti, cartelle)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11" name="Google Shape;411;p34"/>
          <p:cNvCxnSpPr>
            <a:stCxn id="409" idx="2"/>
          </p:cNvCxnSpPr>
          <p:nvPr/>
        </p:nvCxnSpPr>
        <p:spPr>
          <a:xfrm flipH="1">
            <a:off x="5066050" y="4502150"/>
            <a:ext cx="430500" cy="23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4"/>
          <p:cNvCxnSpPr/>
          <p:nvPr/>
        </p:nvCxnSpPr>
        <p:spPr>
          <a:xfrm rot="10800000">
            <a:off x="3845825" y="2021650"/>
            <a:ext cx="313800" cy="96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4"/>
          <p:cNvCxnSpPr/>
          <p:nvPr/>
        </p:nvCxnSpPr>
        <p:spPr>
          <a:xfrm flipH="1" rot="10800000">
            <a:off x="5067300" y="2458825"/>
            <a:ext cx="112200" cy="50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4"/>
          <p:cNvCxnSpPr/>
          <p:nvPr/>
        </p:nvCxnSpPr>
        <p:spPr>
          <a:xfrm rot="10800000">
            <a:off x="3106450" y="2234425"/>
            <a:ext cx="526500" cy="72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4"/>
          <p:cNvCxnSpPr>
            <a:stCxn id="409" idx="1"/>
          </p:cNvCxnSpPr>
          <p:nvPr/>
        </p:nvCxnSpPr>
        <p:spPr>
          <a:xfrm flipH="1">
            <a:off x="3607900" y="4335200"/>
            <a:ext cx="669600" cy="25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34"/>
          <p:cNvSpPr/>
          <p:nvPr/>
        </p:nvSpPr>
        <p:spPr>
          <a:xfrm>
            <a:off x="6613850" y="2633825"/>
            <a:ext cx="1336500" cy="3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Sfondo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17" name="Google Shape;417;p34"/>
          <p:cNvCxnSpPr>
            <a:stCxn id="416" idx="2"/>
          </p:cNvCxnSpPr>
          <p:nvPr/>
        </p:nvCxnSpPr>
        <p:spPr>
          <a:xfrm flipH="1">
            <a:off x="6501800" y="2967725"/>
            <a:ext cx="780300" cy="690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34"/>
          <p:cNvSpPr/>
          <p:nvPr/>
        </p:nvSpPr>
        <p:spPr>
          <a:xfrm>
            <a:off x="1600425" y="4604100"/>
            <a:ext cx="5887800" cy="30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idx="1" type="body"/>
          </p:nvPr>
        </p:nvSpPr>
        <p:spPr>
          <a:xfrm>
            <a:off x="713100" y="2396350"/>
            <a:ext cx="76167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REGOLAMENTO</a:t>
            </a:r>
            <a:r>
              <a:rPr lang="en" sz="2800">
                <a:solidFill>
                  <a:schemeClr val="dk2"/>
                </a:solidFill>
              </a:rPr>
              <a:t> 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24" name="Google Shape;42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Premessina: regolamento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Premessina: come mi siedo al PC?</a:t>
            </a:r>
            <a:endParaRPr/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300" y="1138100"/>
            <a:ext cx="40820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/>
          <p:nvPr/>
        </p:nvSpPr>
        <p:spPr>
          <a:xfrm>
            <a:off x="2582431" y="1933608"/>
            <a:ext cx="3212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Perché mi fa male la schiena?? :(</a:t>
            </a:r>
            <a:endParaRPr>
              <a:solidFill>
                <a:schemeClr val="dk2"/>
              </a:solidFill>
              <a:highlight>
                <a:schemeClr val="accent4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Premessina: come mi siedo al PC?</a:t>
            </a:r>
            <a:endParaRPr/>
          </a:p>
        </p:txBody>
      </p:sp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550" y="1180800"/>
            <a:ext cx="47368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2. Accesso al PC</a:t>
            </a:r>
            <a:endParaRPr sz="7400"/>
          </a:p>
        </p:txBody>
      </p:sp>
      <p:sp>
        <p:nvSpPr>
          <p:cNvPr id="443" name="Google Shape;443;p38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idx="1" type="body"/>
          </p:nvPr>
        </p:nvSpPr>
        <p:spPr>
          <a:xfrm>
            <a:off x="713100" y="1151000"/>
            <a:ext cx="76167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Accendete il pc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Inserite il vostro </a:t>
            </a:r>
            <a:r>
              <a:rPr b="1" lang="en" sz="2400">
                <a:solidFill>
                  <a:schemeClr val="dk2"/>
                </a:solidFill>
              </a:rPr>
              <a:t>codice (es. 1234)</a:t>
            </a:r>
            <a:r>
              <a:rPr lang="en" sz="2400">
                <a:solidFill>
                  <a:schemeClr val="dk2"/>
                </a:solidFill>
              </a:rPr>
              <a:t> e la vostra </a:t>
            </a:r>
            <a:r>
              <a:rPr b="1" lang="en" sz="2400">
                <a:solidFill>
                  <a:schemeClr val="dk2"/>
                </a:solidFill>
              </a:rPr>
              <a:t>password (es. aGh&amp;7)</a:t>
            </a:r>
            <a:r>
              <a:rPr lang="en" sz="2400">
                <a:solidFill>
                  <a:schemeClr val="dk2"/>
                </a:solidFill>
              </a:rPr>
              <a:t>.</a:t>
            </a:r>
            <a:endParaRPr sz="2400">
              <a:solidFill>
                <a:schemeClr val="dk2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AutoNum type="arabicPeriod"/>
            </a:pPr>
            <a:r>
              <a:rPr lang="en" sz="2800">
                <a:solidFill>
                  <a:schemeClr val="dk2"/>
                </a:solidFill>
              </a:rPr>
              <a:t>Se è corretto, vi comparirà la schermata di </a:t>
            </a:r>
            <a:r>
              <a:rPr lang="en" sz="2800">
                <a:solidFill>
                  <a:schemeClr val="dk2"/>
                </a:solidFill>
              </a:rPr>
              <a:t>Windows</a:t>
            </a:r>
            <a:endParaRPr sz="2800">
              <a:solidFill>
                <a:schemeClr val="dk2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800"/>
              <a:buAutoNum type="arabicPeriod"/>
            </a:pPr>
            <a:r>
              <a:rPr lang="en" sz="2800">
                <a:solidFill>
                  <a:schemeClr val="dk2"/>
                </a:solidFill>
              </a:rPr>
              <a:t>Se non è corretto, click destro sull’icona in alto a destra -&gt; Esci / terminale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50" name="Google Shape;45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PER ACCEDERE AL COMPUTER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yperglycemia in an Elderly Patient Clinical Case by Slidesgo">
  <a:themeElements>
    <a:clrScheme name="Simple Light">
      <a:dk1>
        <a:srgbClr val="FF9999"/>
      </a:dk1>
      <a:lt1>
        <a:srgbClr val="FFFFFF"/>
      </a:lt1>
      <a:dk2>
        <a:srgbClr val="191919"/>
      </a:dk2>
      <a:lt2>
        <a:srgbClr val="FFEBEB"/>
      </a:lt2>
      <a:accent1>
        <a:srgbClr val="C3A2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